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95"/>
    <p:restoredTop sz="93646"/>
  </p:normalViewPr>
  <p:slideViewPr>
    <p:cSldViewPr snapToGrid="0" snapToObjects="1">
      <p:cViewPr varScale="1">
        <p:scale>
          <a:sx n="157" d="100"/>
          <a:sy n="157" d="100"/>
        </p:scale>
        <p:origin x="6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0070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37" name="Shape 5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38" name="Shape 538"/>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44</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87298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61" name="Shape 5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62" name="Shape 562"/>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45</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832452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15455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55</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406400" lvl="0" indent="-38100" algn="l" rtl="0">
              <a:spcBef>
                <a:spcPts val="2000"/>
              </a:spcBef>
              <a:spcAft>
                <a:spcPts val="0"/>
              </a:spcAft>
              <a:buClr>
                <a:schemeClr val="lt1"/>
              </a:buClr>
              <a:buFont typeface="Cabin"/>
              <a:buChar char="•"/>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7.jp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hyperlink" Target="http://en.wikipedia.org/wiki/Row_(database)" TargetMode="Externa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9.png"/><Relationship Id="rId6"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50.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6.png"/><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g"/><Relationship Id="rId5" Type="http://schemas.openxmlformats.org/officeDocument/2006/relationships/hyperlink" Target="http://en.wikipedia.org/wiki/Join_(SQL)" TargetMode="External"/><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5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2.jpg"/><Relationship Id="rId6"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smtClean="0">
                <a:solidFill>
                  <a:srgbClr val="FFFF00"/>
                </a:solidFill>
                <a:latin typeface="Arial Regular" charset="0"/>
                <a:ea typeface="Arial Regular" charset="0"/>
                <a:cs typeface="Arial Regular" charset="0"/>
                <a:sym typeface="Cabin"/>
              </a:rPr>
              <a:t>Python for Everybody</a:t>
            </a:r>
          </a:p>
          <a:p>
            <a:pPr marL="0" marR="0" lvl="0" indent="0" algn="ctr" rtl="0">
              <a:lnSpc>
                <a:spcPct val="100000"/>
              </a:lnSpc>
              <a:spcBef>
                <a:spcPts val="0"/>
              </a:spcBef>
              <a:spcAft>
                <a:spcPts val="0"/>
              </a:spcAft>
              <a:buClr>
                <a:srgbClr val="FFFF00"/>
              </a:buClr>
              <a:buSzPct val="25000"/>
              <a:buFont typeface="Cabin"/>
              <a:buNone/>
            </a:pPr>
            <a:r>
              <a:rPr lang="en-US" sz="1800" dirty="0" smtClean="0">
                <a:solidFill>
                  <a:srgbClr val="FFFF00"/>
                </a:solidFill>
                <a:latin typeface="Arial Regular" charset="0"/>
                <a:ea typeface="Arial Regular" charset="0"/>
                <a:cs typeface="Arial Regular" charset="0"/>
                <a:sym typeface="Cabin"/>
              </a:rPr>
              <a:t>www.py4e.com/lectures3/</a:t>
            </a:r>
            <a:endParaRPr lang="en-US" sz="1800" u="none" strike="noStrike" cap="none" dirty="0">
              <a:solidFill>
                <a:srgbClr val="FFFF00"/>
              </a:solidFill>
              <a:latin typeface="Arial Regular" charset="0"/>
              <a:ea typeface="Arial Regular" charset="0"/>
              <a:cs typeface="Arial Regular" charset="0"/>
              <a:sym typeface="Cabin"/>
            </a:endParaRP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16480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2304248" y="4107655"/>
            <a:ext cx="5126999"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lots of software...</a:t>
            </a:r>
          </a:p>
        </p:txBody>
      </p:sp>
      <p:sp>
        <p:nvSpPr>
          <p:cNvPr id="323" name="Shape 323"/>
          <p:cNvSpPr txBox="1"/>
          <p:nvPr/>
        </p:nvSpPr>
        <p:spPr>
          <a:xfrm>
            <a:off x="4889896" y="4225556"/>
            <a:ext cx="453566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60759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3993356"/>
            <a:ext cx="1535906" cy="4071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419100" marR="0" lvl="1" indent="-254000" algn="l" rtl="0">
              <a:lnSpc>
                <a:spcPct val="100000"/>
              </a:lnSpc>
              <a:spcBef>
                <a:spcPts val="600"/>
              </a:spcBef>
              <a:spcAft>
                <a:spcPts val="0"/>
              </a:spcAft>
              <a:buClr>
                <a:schemeClr val="lt1"/>
              </a:buClr>
              <a:buSzPct val="100000"/>
              <a:buFont typeface="Cabin"/>
              <a:buChar char="•"/>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834262"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a:solidFill>
                  <a:srgbClr val="FF8000"/>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Users</a:t>
            </a:r>
            <a:r>
              <a:rPr lang="en" sz="1600" b="1" i="0" u="none" strike="noStrike" cap="none">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name </a:t>
            </a:r>
            <a:r>
              <a:rPr lang="en" sz="1600" b="1" i="0" u="none" strike="noStrike" cap="none">
                <a:solidFill>
                  <a:srgbClr val="FF8000"/>
                </a:solidFill>
                <a:latin typeface="Courier New"/>
                <a:ea typeface="Courier New"/>
                <a:cs typeface="Courier New"/>
                <a:sym typeface="Courier New"/>
              </a:rPr>
              <a:t>VARCHAR</a:t>
            </a:r>
            <a:r>
              <a:rPr lang="en" sz="1600" b="1" i="0" u="none" strike="noStrike" cap="none">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  email </a:t>
            </a:r>
            <a:r>
              <a:rPr lang="en" sz="1600" b="1" i="0" u="none" strike="noStrike" cap="none">
                <a:solidFill>
                  <a:srgbClr val="FF8000"/>
                </a:solidFill>
                <a:latin typeface="Courier New"/>
                <a:ea typeface="Courier New"/>
                <a:cs typeface="Courier New"/>
                <a:sym typeface="Courier New"/>
              </a:rPr>
              <a:t>VARCHAR</a:t>
            </a:r>
            <a:r>
              <a:rPr lang="en" sz="1600" b="1" i="0" u="none" strike="noStrike" cap="none">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smtClean="0">
                <a:sym typeface="Cabin"/>
              </a:rPr>
              <a:t>SQLite Browser</a:t>
            </a:r>
            <a:endParaRPr lang="en" dirty="0">
              <a:sym typeface="Cabin"/>
            </a:endParaRPr>
          </a:p>
        </p:txBody>
      </p:sp>
      <p:sp>
        <p:nvSpPr>
          <p:cNvPr id="215" name="Shape 215"/>
          <p:cNvSpPr txBox="1"/>
          <p:nvPr/>
        </p:nvSpPr>
        <p:spPr>
          <a:xfrm>
            <a:off x="881324" y="4127875"/>
            <a:ext cx="77911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4" name="Shape 374"/>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Insert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Delete data </a:t>
            </a:r>
          </a:p>
        </p:txBody>
      </p:sp>
      <p:sp>
        <p:nvSpPr>
          <p:cNvPr id="375" name="Shape 375"/>
          <p:cNvSpPr txBox="1"/>
          <p:nvPr/>
        </p:nvSpPr>
        <p:spPr>
          <a:xfrm>
            <a:off x="2661581" y="4109363"/>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1768016"/>
          </a:xfrm>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121999"/>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name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 </a:t>
            </a:r>
            <a:r>
              <a:rPr lang="en" sz="1700" b="1" i="0" u="none" strike="noStrike" cap="none">
                <a:solidFill>
                  <a:srgbClr val="FFFF00"/>
                </a:solidFill>
                <a:latin typeface="Courier New"/>
                <a:ea typeface="Courier New"/>
                <a:cs typeface="Courier New"/>
                <a:sym typeface="Courier New"/>
              </a:rPr>
              <a:t>*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UPDATE</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SET</a:t>
            </a:r>
            <a:r>
              <a:rPr lang="en" sz="1700" b="1" i="0" u="none" strike="noStrike" cap="none">
                <a:solidFill>
                  <a:srgbClr val="FFFF00"/>
                </a:solidFill>
                <a:latin typeface="Courier New"/>
                <a:ea typeface="Courier New"/>
                <a:cs typeface="Courier New"/>
                <a:sym typeface="Courier New"/>
              </a:rPr>
              <a:t> name="Charles" </a:t>
            </a:r>
            <a:r>
              <a:rPr lang="en" sz="1700" b="1" i="0" u="none" strike="noStrike" cap="none">
                <a:solidFill>
                  <a:srgbClr val="FF6600"/>
                </a:solidFill>
                <a:latin typeface="Courier New"/>
                <a:ea typeface="Courier New"/>
                <a:cs typeface="Courier New"/>
                <a:sym typeface="Courier New"/>
              </a:rPr>
              <a:t>WHERE</a:t>
            </a:r>
            <a:r>
              <a:rPr lang="en" sz="1700" b="1" i="0" u="none" strike="noStrike" cap="non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b="1" i="0" u="none" strike="noStrike" cap="none">
                <a:solidFill>
                  <a:srgbClr val="FF6600"/>
                </a:solidFill>
                <a:latin typeface="Courier New"/>
                <a:ea typeface="Courier New"/>
                <a:cs typeface="Courier New"/>
                <a:sym typeface="Courier New"/>
              </a:rPr>
              <a:t>INSERT INTO </a:t>
            </a:r>
            <a:r>
              <a:rPr lang="en" sz="1700" b="1" i="0" u="none" strike="noStrike" cap="none">
                <a:solidFill>
                  <a:srgbClr val="FFFF00"/>
                </a:solidFill>
                <a:latin typeface="Courier New"/>
                <a:ea typeface="Courier New"/>
                <a:cs typeface="Courier New"/>
                <a:sym typeface="Courier New"/>
              </a:rPr>
              <a:t>Users (name, email) </a:t>
            </a:r>
            <a:r>
              <a:rPr lang="en" sz="1700" b="1" i="0" u="none" strike="noStrike" cap="none">
                <a:solidFill>
                  <a:srgbClr val="FF6600"/>
                </a:solidFill>
                <a:latin typeface="Courier New"/>
                <a:ea typeface="Courier New"/>
                <a:cs typeface="Courier New"/>
                <a:sym typeface="Courier New"/>
              </a:rPr>
              <a:t>VALUES</a:t>
            </a:r>
            <a:r>
              <a:rPr lang="en" sz="1700" b="1" i="0" u="none" strike="noStrike" cap="non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DELETE FROM </a:t>
            </a:r>
            <a:r>
              <a:rPr lang="en" sz="1700" b="1" i="0" u="none" strike="noStrike" cap="none">
                <a:solidFill>
                  <a:srgbClr val="FFFF00"/>
                </a:solidFill>
                <a:latin typeface="Courier New"/>
                <a:ea typeface="Courier New"/>
                <a:cs typeface="Courier New"/>
                <a:sym typeface="Courier New"/>
              </a:rPr>
              <a:t>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ORDER BY </a:t>
            </a:r>
            <a:r>
              <a:rPr lang="en" sz="1700" b="1" i="0" u="none" strike="noStrike" cap="none">
                <a:solidFill>
                  <a:srgbClr val="FFFF00"/>
                </a:solidFill>
                <a:latin typeface="Courier New"/>
                <a:ea typeface="Courier New"/>
                <a:cs typeface="Courier New"/>
                <a:sym typeface="Courier New"/>
              </a:rPr>
              <a:t>email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534" name="Shape 534"/>
          <p:cNvPicPr preferRelativeResize="0"/>
          <p:nvPr/>
        </p:nvPicPr>
        <p:blipFill rotWithShape="1">
          <a:blip r:embed="rId3">
            <a:alphaModFix/>
          </a:blip>
          <a:srcRect/>
          <a:stretch/>
        </p:blipFill>
        <p:spPr>
          <a:xfrm>
            <a:off x="891865" y="3324721"/>
            <a:ext cx="7638354" cy="1278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a:stretch/>
        </p:blipFill>
        <p:spPr>
          <a:xfrm>
            <a:off x="1295406" y="3389312"/>
            <a:ext cx="6831013" cy="1143478"/>
          </a:xfrm>
          <a:prstGeom prst="rect">
            <a:avLst/>
          </a:prstGeom>
          <a:noFill/>
          <a:ln>
            <a:noFill/>
          </a:ln>
        </p:spPr>
      </p:pic>
      <p:sp>
        <p:nvSpPr>
          <p:cNvPr id="541" name="Shape 541"/>
          <p:cNvSpPr/>
          <p:nvPr/>
        </p:nvSpPr>
        <p:spPr>
          <a:xfrm>
            <a:off x="373063" y="615562"/>
            <a:ext cx="577081"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Track  </a:t>
            </a:r>
          </a:p>
        </p:txBody>
      </p:sp>
      <p:sp>
        <p:nvSpPr>
          <p:cNvPr id="542" name="Shape 542"/>
          <p:cNvSpPr/>
          <p:nvPr/>
        </p:nvSpPr>
        <p:spPr>
          <a:xfrm>
            <a:off x="322263" y="1015612"/>
            <a:ext cx="654288"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Album</a:t>
            </a:r>
          </a:p>
        </p:txBody>
      </p:sp>
      <p:sp>
        <p:nvSpPr>
          <p:cNvPr id="543" name="Shape 543"/>
          <p:cNvSpPr/>
          <p:nvPr/>
        </p:nvSpPr>
        <p:spPr>
          <a:xfrm>
            <a:off x="358775" y="1415662"/>
            <a:ext cx="525797"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Artist</a:t>
            </a:r>
          </a:p>
        </p:txBody>
      </p:sp>
      <p:sp>
        <p:nvSpPr>
          <p:cNvPr id="544" name="Shape 544"/>
          <p:cNvSpPr/>
          <p:nvPr/>
        </p:nvSpPr>
        <p:spPr>
          <a:xfrm>
            <a:off x="331788" y="1815712"/>
            <a:ext cx="641552"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Genre</a:t>
            </a:r>
          </a:p>
        </p:txBody>
      </p:sp>
      <p:grpSp>
        <p:nvGrpSpPr>
          <p:cNvPr id="545" name="Shape 545"/>
          <p:cNvGrpSpPr/>
          <p:nvPr/>
        </p:nvGrpSpPr>
        <p:grpSpPr>
          <a:xfrm>
            <a:off x="328613" y="2215933"/>
            <a:ext cx="678050" cy="1076758"/>
            <a:chOff x="584985" y="3938323"/>
            <a:chExt cx="1202958" cy="1915052"/>
          </a:xfrm>
        </p:grpSpPr>
        <p:sp>
          <p:nvSpPr>
            <p:cNvPr id="546" name="Shape 546"/>
            <p:cNvSpPr/>
            <p:nvPr/>
          </p:nvSpPr>
          <p:spPr>
            <a:xfrm>
              <a:off x="844333" y="4649523"/>
              <a:ext cx="683283"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Len  </a:t>
              </a:r>
            </a:p>
          </p:txBody>
        </p:sp>
        <p:sp>
          <p:nvSpPr>
            <p:cNvPr id="547" name="Shape 547"/>
            <p:cNvSpPr/>
            <p:nvPr/>
          </p:nvSpPr>
          <p:spPr>
            <a:xfrm>
              <a:off x="604147" y="3938323"/>
              <a:ext cx="1183795"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Rating</a:t>
              </a:r>
            </a:p>
          </p:txBody>
        </p:sp>
        <p:sp>
          <p:nvSpPr>
            <p:cNvPr id="548" name="Shape 548"/>
            <p:cNvSpPr/>
            <p:nvPr/>
          </p:nvSpPr>
          <p:spPr>
            <a:xfrm>
              <a:off x="584985" y="5360723"/>
              <a:ext cx="1092811"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Count</a:t>
              </a:r>
            </a:p>
          </p:txBody>
        </p:sp>
      </p:grpSp>
      <p:sp>
        <p:nvSpPr>
          <p:cNvPr id="549" name="Shape 549"/>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50" name="Shape 550"/>
          <p:cNvSpPr/>
          <p:nvPr/>
        </p:nvSpPr>
        <p:spPr>
          <a:xfrm>
            <a:off x="4049713" y="1800225"/>
            <a:ext cx="1322400" cy="550799"/>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51" name="Shape 551"/>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52" name="Shape 552"/>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3" name="Shape 553"/>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54" name="Shape 554"/>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55" name="Shape 555"/>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6" name="Shape 556"/>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57" name="Shape 557"/>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58" name="Shape 558"/>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Shape 565"/>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66" name="Shape 566"/>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67" name="Shape 567"/>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68" name="Shape 568"/>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69" name="Shape 569"/>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70" name="Shape 570"/>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71" name="Shape 571"/>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72" name="Shape 572"/>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73" name="Shape 573"/>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74" name="Shape 574"/>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pic>
        <p:nvPicPr>
          <p:cNvPr id="15" name="Shape 540"/>
          <p:cNvPicPr preferRelativeResize="0"/>
          <p:nvPr/>
        </p:nvPicPr>
        <p:blipFill rotWithShape="1">
          <a:blip r:embed="rId3">
            <a:alphaModFix/>
          </a:blip>
          <a:srcRect/>
          <a:stretch/>
        </p:blipFill>
        <p:spPr>
          <a:xfrm>
            <a:off x="1295406" y="3389312"/>
            <a:ext cx="6831013" cy="114347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Representing Relationships in a Database</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2100084"/>
            <a:ext cx="3208816" cy="56737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Key Terminology</a:t>
            </a:r>
          </a:p>
        </p:txBody>
      </p:sp>
      <p:sp>
        <p:nvSpPr>
          <p:cNvPr id="613" name="Shape 613"/>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a:solidFill>
                  <a:schemeClr val="lt1"/>
                </a:solidFill>
                <a:latin typeface="Arial" charset="0"/>
                <a:ea typeface="Arial" charset="0"/>
                <a:cs typeface="Arial" charset="0"/>
                <a:sym typeface="Cabin"/>
              </a:rPr>
              <a:t>Finding our way around....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464468"/>
            <a:ext cx="5309561"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smtClean="0">
                <a:solidFill>
                  <a:srgbClr val="FFD966"/>
                </a:solidFill>
                <a:latin typeface="Arial" charset="0"/>
                <a:ea typeface="Arial" charset="0"/>
                <a:cs typeface="Arial" charset="0"/>
                <a:sym typeface="Cabin"/>
              </a:rPr>
              <a:t>Key </a:t>
            </a:r>
            <a:r>
              <a:rPr lang="en" sz="4300" u="none" strike="noStrike" cap="none" dirty="0">
                <a:solidFill>
                  <a:srgbClr val="FFD966"/>
                </a:solidFill>
                <a:latin typeface="Arial" charset="0"/>
                <a:ea typeface="Arial" charset="0"/>
                <a:cs typeface="Arial" charset="0"/>
                <a:sym typeface="Cabin"/>
              </a:rPr>
              <a:t>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Relationship Building (in tables)</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616415"/>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CREATE TABLE </a:t>
            </a:r>
            <a:r>
              <a:rPr lang="en" sz="1600" b="1" i="0" u="none" strike="noStrike" cap="none" dirty="0">
                <a:solidFill>
                  <a:srgbClr val="FFFF00"/>
                </a:solidFill>
                <a:latin typeface="Courier" charset="0"/>
                <a:ea typeface="Courier" charset="0"/>
                <a:cs typeface="Courier" charset="0"/>
                <a:sym typeface="Arial"/>
              </a:rPr>
              <a:t>Genre</a:t>
            </a:r>
            <a:r>
              <a:rPr lang="en" sz="1600" b="1"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FF6600"/>
                </a:solidFill>
                <a:latin typeface="Courier" charset="0"/>
                <a:ea typeface="Courier" charset="0"/>
                <a:cs typeface="Courier" charset="0"/>
                <a:sym typeface="Arial"/>
              </a:rPr>
              <a:t>id</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INTEGER </a:t>
            </a:r>
            <a:r>
              <a:rPr lang="en" sz="1600" b="1" i="0" u="none" strike="noStrike" cap="none" dirty="0">
                <a:solidFill>
                  <a:schemeClr val="lt1"/>
                </a:solidFill>
                <a:latin typeface="Courier" charset="0"/>
                <a:ea typeface="Courier" charset="0"/>
                <a:cs typeface="Courier" charset="0"/>
                <a:sym typeface="Arial"/>
              </a:rPr>
              <a:t>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00FF00"/>
                </a:solidFill>
                <a:latin typeface="Courier" charset="0"/>
                <a:ea typeface="Courier" charset="0"/>
                <a:cs typeface="Courier" charset="0"/>
                <a:sym typeface="Arial"/>
              </a:rPr>
              <a:t>name</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TEXT</a:t>
            </a:r>
            <a:endParaRPr lang="en" sz="1600" b="1" i="0" u="none" strike="noStrike" cap="none" dirty="0">
              <a:solidFill>
                <a:schemeClr val="lt1"/>
              </a:solidFill>
              <a:latin typeface="Courier" charset="0"/>
              <a:ea typeface="Courier" charset="0"/>
              <a:cs typeface="Courier" charset="0"/>
              <a:sym typeface="Arial"/>
            </a:endParaRPr>
          </a:p>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826042" y="438447"/>
            <a:ext cx="5317958" cy="35239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648652"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rgbClr val="FFFF00"/>
                </a:solidFill>
                <a:latin typeface="Courier" charset="0"/>
                <a:ea typeface="Courier" charset="0"/>
                <a:cs typeface="Courier" charset="0"/>
                <a:sym typeface="Arial"/>
              </a:rPr>
              <a:t>Track</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KEY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AUTOINCREMENT 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 </a:t>
            </a:r>
            <a:r>
              <a:rPr lang="en" sz="1600" b="1"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album_id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genre_id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FF00"/>
                </a:solidFill>
                <a:latin typeface="Courier" charset="0"/>
                <a:ea typeface="Courier" charset="0"/>
                <a:cs typeface="Courier" charset="0"/>
                <a:sym typeface="Arial"/>
              </a:rPr>
              <a:t>len</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rating</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count</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chemeClr val="accent1"/>
                </a:solidFill>
                <a:latin typeface="Courier" charset="0"/>
                <a:ea typeface="Courier" charset="0"/>
                <a:cs typeface="Courier" charset="0"/>
                <a:sym typeface="Arial"/>
              </a:rPr>
              <a:t>Album</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artist_id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a:t>
            </a:r>
            <a:r>
              <a:rPr lang="en" sz="1600" b="1"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smtClean="0">
                <a:solidFill>
                  <a:srgbClr val="FFFF00"/>
                </a:solidFill>
                <a:latin typeface="Courier" charset="0"/>
                <a:ea typeface="Courier" charset="0"/>
                <a:cs typeface="Courier" charset="0"/>
                <a:sym typeface="Cabin"/>
              </a:rPr>
              <a:t>genre_id</a:t>
            </a:r>
            <a:r>
              <a:rPr lang="en-US" b="1" dirty="0" smtClean="0">
                <a:solidFill>
                  <a:srgbClr val="FFFF00"/>
                </a:solidFill>
                <a:latin typeface="Courier" charset="0"/>
                <a:ea typeface="Courier" charset="0"/>
                <a:cs typeface="Courier" charset="0"/>
                <a:sym typeface="Cabin"/>
              </a:rPr>
              <a:t>)</a:t>
            </a:r>
            <a:endParaRPr lang="en-US" b="1" dirty="0">
              <a:solidFill>
                <a:srgbClr val="FF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FF00"/>
              </a:buClr>
              <a:buSzPct val="25000"/>
              <a:buFont typeface="Cabin"/>
              <a:buNone/>
            </a:pPr>
            <a:r>
              <a:rPr lang="en-US" b="1" u="none" strike="noStrike" cap="none" dirty="0" smtClean="0">
                <a:solidFill>
                  <a:srgbClr val="FFFF00"/>
                </a:solidFill>
                <a:latin typeface="Courier" charset="0"/>
                <a:ea typeface="Courier" charset="0"/>
                <a:cs typeface="Courier" charset="0"/>
                <a:sym typeface="Cabin"/>
              </a:rPr>
              <a:t>     </a:t>
            </a:r>
            <a:r>
              <a:rPr lang="en" b="1" u="none" strike="noStrike" cap="none" dirty="0" smtClean="0">
                <a:solidFill>
                  <a:srgbClr val="FFFF00"/>
                </a:solidFill>
                <a:latin typeface="Courier" charset="0"/>
                <a:ea typeface="Courier" charset="0"/>
                <a:cs typeface="Courier" charset="0"/>
                <a:sym typeface="Cabin"/>
              </a:rPr>
              <a:t>values </a:t>
            </a:r>
            <a:r>
              <a:rPr lang="en" b="1" u="none" strike="noStrike" cap="none" dirty="0">
                <a:solidFill>
                  <a:srgbClr val="FFFF00"/>
                </a:solidFill>
                <a:latin typeface="Courier" charset="0"/>
                <a:ea typeface="Courier" charset="0"/>
                <a:cs typeface="Courier" charset="0"/>
                <a:sym typeface="Cabin"/>
              </a:rPr>
              <a:t>('Stairway', 5, 482,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5" name="Shape 775"/>
          <p:cNvSpPr txBox="1">
            <a:spLocks noGrp="1"/>
          </p:cNvSpPr>
          <p:nvPr>
            <p:ph type="title"/>
          </p:nvPr>
        </p:nvSpPr>
        <p:spPr>
          <a:xfrm>
            <a:off x="650081" y="437990"/>
            <a:ext cx="7836750" cy="747766"/>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200" u="none" strike="noStrike" cap="none" dirty="0">
                <a:solidFill>
                  <a:srgbClr val="FFD966"/>
                </a:solidFill>
                <a:latin typeface="Arial" charset="0"/>
                <a:ea typeface="Arial" charset="0"/>
                <a:cs typeface="Arial" charset="0"/>
                <a:sym typeface="Cabin"/>
              </a:rPr>
              <a:t>We have relationships!</a:t>
            </a:r>
          </a:p>
        </p:txBody>
      </p:sp>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3" name="Text Placeholder 2"/>
          <p:cNvSpPr>
            <a:spLocks noGrp="1"/>
          </p:cNvSpPr>
          <p:nvPr>
            <p:ph type="body" idx="1"/>
          </p:nvPr>
        </p:nvSpPr>
        <p:spPr/>
        <p:txBody>
          <a:bodyPr/>
          <a:lstStyle/>
          <a:p>
            <a:endParaRPr lang="en-US"/>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smtClean="0">
                <a:solidFill>
                  <a:srgbClr val="FFD966"/>
                </a:solidFill>
                <a:latin typeface="Arial" charset="0"/>
                <a:ea typeface="Arial" charset="0"/>
                <a:cs typeface="Arial" charset="0"/>
                <a:sym typeface="Cabin"/>
              </a:rPr>
              <a:t>SQL</a:t>
            </a:r>
            <a:endParaRPr lang="en" sz="43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Insert data</a:t>
            </a:r>
          </a:p>
          <a:p>
            <a:pPr marL="520700" marR="0" lvl="1" indent="-266700" algn="l" rtl="0">
              <a:lnSpc>
                <a:spcPct val="100000"/>
              </a:lnSpc>
              <a:spcBef>
                <a:spcPts val="2500"/>
              </a:spcBef>
              <a:spcAft>
                <a:spcPts val="60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
        <p:nvSpPr>
          <p:cNvPr id="250" name="Shape 250"/>
          <p:cNvSpPr txBox="1"/>
          <p:nvPr/>
        </p:nvSpPr>
        <p:spPr>
          <a:xfrm>
            <a:off x="4937232" y="4033837"/>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Album.title, Artist.name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Album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Artist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Album.artist_id = Artist.id</a:t>
            </a: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SELECT</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00FF00"/>
                </a:solidFill>
                <a:latin typeface="Arial" charset="0"/>
                <a:ea typeface="Arial" charset="0"/>
                <a:cs typeface="Arial" charset="0"/>
                <a:sym typeface="Cabin"/>
              </a:rPr>
              <a:t>Track.title,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Track.genre_id,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Genre.id, Genre.name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FROM</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Track</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6600"/>
                </a:solidFill>
                <a:latin typeface="Arial" charset="0"/>
                <a:ea typeface="Arial" charset="0"/>
                <a:cs typeface="Arial" charset="0"/>
                <a:sym typeface="Cabin"/>
              </a:rPr>
              <a:t>JOIN</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Track.title, Genre.name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Track</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Genre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Track.genre_id = Genre.id</a:t>
            </a: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3" name="Text Placeholder 2"/>
          <p:cNvSpPr>
            <a:spLocks noGrp="1"/>
          </p:cNvSpPr>
          <p:nvPr>
            <p:ph type="body" idx="1"/>
          </p:nvPr>
        </p:nvSpPr>
        <p:spPr/>
        <p:txBody>
          <a:bodyPr/>
          <a:lstStyle/>
          <a:p>
            <a:endParaRPr lang="en-US"/>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247935" y="4188849"/>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15" name="Shape 915"/>
          <p:cNvSpPr/>
          <p:nvPr/>
        </p:nvSpPr>
        <p:spPr>
          <a:xfrm>
            <a:off x="296700" y="4236525"/>
            <a:ext cx="5409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  </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Two Roles in Large Projects</a:t>
            </a:r>
          </a:p>
        </p:txBody>
      </p:sp>
      <p:sp>
        <p:nvSpPr>
          <p:cNvPr id="256" name="Shape 256"/>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161534"/>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0" name="Shape 950"/>
          <p:cNvSpPr/>
          <p:nvPr/>
        </p:nvSpPr>
        <p:spPr>
          <a:xfrm>
            <a:off x="372900" y="4188900"/>
            <a:ext cx="55281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FF6600"/>
                </a:solidFill>
                <a:latin typeface="Courier New"/>
                <a:ea typeface="Courier New"/>
                <a:cs typeface="Courier New"/>
                <a:sym typeface="Courier New"/>
              </a:rPr>
              <a:t>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00FF00"/>
                </a:solidFill>
                <a:latin typeface="Courier New"/>
                <a:ea typeface="Courier New"/>
                <a:cs typeface="Courier New"/>
                <a:sym typeface="Courier New"/>
              </a:rPr>
              <a:t> name   TEXT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Course</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b="1" i="0" u="none" strike="noStrike" cap="none" dirty="0">
                <a:solidFill>
                  <a:srgbClr val="FF6600"/>
                </a:solidFill>
                <a:latin typeface="Courier New"/>
                <a:ea typeface="Courier New"/>
                <a:cs typeface="Courier New"/>
                <a:sym typeface="Courier New"/>
              </a:rPr>
              <a:t>    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b="1" i="0" u="none" strike="noStrike" cap="none" dirty="0">
                <a:solidFill>
                  <a:srgbClr val="00FF00"/>
                </a:solidFill>
                <a:latin typeface="Courier New"/>
                <a:ea typeface="Courier New"/>
                <a:cs typeface="Courier New"/>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Member </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user_id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course_id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b="1" i="0" u="none" strike="noStrike" cap="none" dirty="0">
                <a:solidFill>
                  <a:srgbClr val="00FFFF"/>
                </a:solidFill>
                <a:latin typeface="Courier New"/>
                <a:ea typeface="Courier New"/>
                <a:cs typeface="Courier New"/>
                <a:sym typeface="Courier New"/>
              </a:rPr>
              <a:t>    PRIMARY KEY (</a:t>
            </a:r>
            <a:r>
              <a:rPr lang="en" sz="1600" b="1" i="0" u="none" strike="noStrike" cap="none" dirty="0" err="1">
                <a:solidFill>
                  <a:srgbClr val="00FFFF"/>
                </a:solidFill>
                <a:latin typeface="Courier New"/>
                <a:ea typeface="Courier New"/>
                <a:cs typeface="Courier New"/>
                <a:sym typeface="Courier New"/>
              </a:rPr>
              <a:t>user_id</a:t>
            </a:r>
            <a:r>
              <a:rPr lang="en" sz="1600" b="1" i="0" u="none" strike="noStrike" cap="none" dirty="0">
                <a:solidFill>
                  <a:srgbClr val="00FFFF"/>
                </a:solidFill>
                <a:latin typeface="Courier New"/>
                <a:ea typeface="Courier New"/>
                <a:cs typeface="Courier New"/>
                <a:sym typeface="Courier New"/>
              </a:rPr>
              <a:t>, </a:t>
            </a:r>
            <a:r>
              <a:rPr lang="en" sz="1600" b="1" i="0" u="none" strike="noStrike" cap="none" dirty="0" err="1">
                <a:solidFill>
                  <a:srgbClr val="00FFFF"/>
                </a:solidFill>
                <a:latin typeface="Courier New"/>
                <a:ea typeface="Courier New"/>
                <a:cs typeface="Courier New"/>
                <a:sym typeface="Courier New"/>
              </a:rPr>
              <a:t>course_id</a:t>
            </a:r>
            <a:r>
              <a:rPr lang="en" sz="1600" b="1" i="0" u="none" strike="noStrike" cap="none" dirty="0">
                <a:solidFill>
                  <a:srgbClr val="00FFFF"/>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idx="4294967295"/>
          </p:nvPr>
        </p:nvSpPr>
        <p:spPr>
          <a:xfrm>
            <a:off x="0" y="438150"/>
            <a:ext cx="7837488" cy="99060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('Jane', 'jane@tsugi.org');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('Ed', 'ed@tsugi.org');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('Sue', 'sue@tsugi.org');</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173730" y="2690823"/>
            <a:ext cx="6578378"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SELECT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endParaRPr lang="en" sz="1600" b="1"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FROM </a:t>
            </a:r>
            <a:r>
              <a:rPr lang="en" sz="1600" b="1" u="none" strike="noStrike" cap="none" dirty="0">
                <a:solidFill>
                  <a:srgbClr val="FFFF00"/>
                </a:solidFill>
                <a:latin typeface="Courier" charset="0"/>
                <a:ea typeface="Courier" charset="0"/>
                <a:cs typeface="Courier" charset="0"/>
                <a:sym typeface="Cabin"/>
              </a:rPr>
              <a:t>User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Member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ON </a:t>
            </a:r>
            <a:r>
              <a:rPr lang="en" sz="1600" b="1" u="none" strike="noStrike" cap="none" dirty="0" err="1">
                <a:solidFill>
                  <a:srgbClr val="FF00FF"/>
                </a:solidFill>
                <a:latin typeface="Courier" charset="0"/>
                <a:ea typeface="Courier" charset="0"/>
                <a:cs typeface="Courier" charset="0"/>
                <a:sym typeface="Cabin"/>
              </a:rPr>
              <a:t>Member.user_id</a:t>
            </a:r>
            <a:r>
              <a:rPr lang="en" sz="1600" b="1" u="none" strike="noStrike" cap="none" dirty="0">
                <a:solidFill>
                  <a:srgbClr val="FF00FF"/>
                </a:solidFill>
                <a:latin typeface="Courier" charset="0"/>
                <a:ea typeface="Courier" charset="0"/>
                <a:cs typeface="Courier" charset="0"/>
                <a:sym typeface="Cabin"/>
              </a:rPr>
              <a:t> = </a:t>
            </a:r>
            <a:r>
              <a:rPr lang="en" sz="1600" b="1" u="none" strike="noStrike" cap="none" dirty="0" err="1">
                <a:solidFill>
                  <a:srgbClr val="FF00FF"/>
                </a:solidFill>
                <a:latin typeface="Courier" charset="0"/>
                <a:ea typeface="Courier" charset="0"/>
                <a:cs typeface="Courier" charset="0"/>
                <a:sym typeface="Cabin"/>
              </a:rPr>
              <a:t>User.id</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a:solidFill>
                  <a:srgbClr val="FF6600"/>
                </a:solidFill>
                <a:latin typeface="Courier" charset="0"/>
                <a:ea typeface="Courier" charset="0"/>
                <a:cs typeface="Courier" charset="0"/>
                <a:sym typeface="Cabin"/>
              </a:rPr>
              <a:t>AND </a:t>
            </a:r>
            <a:endParaRPr lang="en-US" sz="1600" b="1" u="none" strike="noStrike" cap="none" dirty="0" smtClean="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err="1" smtClean="0">
                <a:solidFill>
                  <a:srgbClr val="FF00FF"/>
                </a:solidFill>
                <a:latin typeface="Courier" charset="0"/>
                <a:ea typeface="Courier" charset="0"/>
                <a:cs typeface="Courier" charset="0"/>
                <a:sym typeface="Cabin"/>
              </a:rPr>
              <a:t>Member.course_id</a:t>
            </a:r>
            <a:r>
              <a:rPr lang="en" sz="1600" b="1" u="none" strike="noStrike" cap="none" dirty="0" smtClean="0">
                <a:solidFill>
                  <a:srgbClr val="FF00FF"/>
                </a:solidFill>
                <a:latin typeface="Courier" charset="0"/>
                <a:ea typeface="Courier" charset="0"/>
                <a:cs typeface="Courier" charset="0"/>
                <a:sym typeface="Cabin"/>
              </a:rPr>
              <a:t> </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FF00FF"/>
                </a:solidFill>
                <a:latin typeface="Courier" charset="0"/>
                <a:ea typeface="Courier" charset="0"/>
                <a:cs typeface="Courier" charset="0"/>
                <a:sym typeface="Cabin"/>
              </a:rPr>
              <a:t>Course.id</a:t>
            </a:r>
            <a:endParaRPr lang="en" sz="1600" b="1"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6600"/>
                </a:solidFill>
                <a:latin typeface="Courier" charset="0"/>
                <a:ea typeface="Courier" charset="0"/>
                <a:cs typeface="Courier" charset="0"/>
                <a:sym typeface="Cabin"/>
              </a:rPr>
              <a:t>ORDER BY</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DESC,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p>
        </p:txBody>
      </p:sp>
      <p:cxnSp>
        <p:nvCxnSpPr>
          <p:cNvPr id="1000" name="Shape 1000"/>
          <p:cNvCxnSpPr/>
          <p:nvPr/>
        </p:nvCxnSpPr>
        <p:spPr>
          <a:xfrm flipH="1">
            <a:off x="2812107" y="1035350"/>
            <a:ext cx="877649" cy="58657"/>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a:solidFill>
                  <a:srgbClr val="FFFFFF"/>
                </a:solidFill>
                <a:latin typeface="Arial"/>
                <a:ea typeface="Arial"/>
                <a:cs typeface="Arial"/>
                <a:sym typeface="Arial"/>
              </a:rPr>
              <a:t>Thes</a:t>
            </a:r>
            <a:r>
              <a:rPr lang="en" sz="1000" b="0" i="0" u="none" strike="noStrike" cap="none" dirty="0">
                <a:solidFill>
                  <a:srgbClr val="FFFFFF"/>
                </a:solidFill>
                <a:latin typeface="Arial"/>
                <a:ea typeface="Arial"/>
                <a:cs typeface="Arial"/>
                <a:sym typeface="Arial"/>
              </a:rPr>
              <a:t> slide 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5329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2710</Words>
  <Application>Microsoft Macintosh PowerPoint</Application>
  <PresentationFormat>On-screen Show (16:9)</PresentationFormat>
  <Paragraphs>476</Paragraphs>
  <Slides>93</Slides>
  <Notes>93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vt:lpstr>
      <vt:lpstr>Arial Regular</vt:lpstr>
      <vt:lpstr>Cabin</vt:lpstr>
      <vt:lpstr>Calibri</vt:lpstr>
      <vt:lpstr>Courier</vt:lpstr>
      <vt:lpstr>Courier New</vt:lpstr>
      <vt:lpstr>Gill Sans</vt:lpstr>
      <vt:lpstr>ヒラギノ角ゴ ProN W3</vt:lpstr>
      <vt:lpstr>Title &amp; Subtitle</vt:lpstr>
      <vt:lpstr>Relational Databases and SQLite</vt:lpstr>
      <vt:lpstr>SQLite Browser</vt:lpstr>
      <vt:lpstr>Relational Databases</vt:lpstr>
      <vt:lpstr>Terminology</vt:lpstr>
      <vt:lpstr>PowerPoint Presentation</vt:lpstr>
      <vt:lpstr>PowerPoint Presentation</vt:lpstr>
      <vt:lpstr>SQL</vt:lpstr>
      <vt:lpstr>Two Roles in Large Projects</vt:lpstr>
      <vt:lpstr>PowerPoint Presentation</vt:lpstr>
      <vt:lpstr>Database Administrator</vt:lpstr>
      <vt:lpstr>PowerPoint Presentation</vt:lpstr>
      <vt:lpstr>Database Model</vt:lpstr>
      <vt:lpstr>Common Database Systems</vt:lpstr>
      <vt:lpstr>SQLite is in lots of software...</vt:lpstr>
      <vt:lpstr>SQLite Browser</vt:lpstr>
      <vt:lpstr>PowerPoint Presentation</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Representing Relationships in a Database</vt:lpstr>
      <vt:lpstr>Database Normalization (3NF)</vt:lpstr>
      <vt:lpstr>PowerPoint Presentation</vt:lpstr>
      <vt:lpstr>Integer Reference Pattern</vt:lpstr>
      <vt:lpstr>Key Terminology</vt:lpstr>
      <vt:lpstr>Three Kinds of Keys</vt:lpstr>
      <vt:lpstr>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 relationships!</vt:lpstr>
      <vt:lpstr>Using Join Across Tables</vt:lpstr>
      <vt:lpstr>Relational Power</vt:lpstr>
      <vt:lpstr>The JOIN Operation</vt:lpstr>
      <vt:lpstr>PowerPoint Presentation</vt:lpstr>
      <vt:lpstr>PowerPoint Presentation</vt:lpstr>
      <vt:lpstr>PowerPoint Presentation</vt:lpstr>
      <vt:lpstr>PowerPoint Presentation</vt:lpstr>
      <vt:lpstr>PowerPoint Presentation</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PowerPoint Presentation</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Microsoft Office User</cp:lastModifiedBy>
  <cp:revision>49</cp:revision>
  <dcterms:modified xsi:type="dcterms:W3CDTF">2016-11-02T16:31:36Z</dcterms:modified>
</cp:coreProperties>
</file>